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abarra Sans Heavy" charset="1" panose="00000000000000000000"/>
      <p:regular r:id="rId24"/>
    </p:embeddedFont>
    <p:embeddedFont>
      <p:font typeface="Tabarra Sans Bold" charset="1" panose="00000000000000000000"/>
      <p:regular r:id="rId25"/>
    </p:embeddedFont>
    <p:embeddedFont>
      <p:font typeface="Tabarra San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E4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8411093"/>
            <a:ext cx="16230697" cy="0"/>
          </a:xfrm>
          <a:prstGeom prst="line">
            <a:avLst/>
          </a:prstGeom>
          <a:ln cap="flat" w="19050">
            <a:solidFill>
              <a:srgbClr val="F7FD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715125" y="-2935806"/>
            <a:ext cx="10544271" cy="10544271"/>
          </a:xfrm>
          <a:custGeom>
            <a:avLst/>
            <a:gdLst/>
            <a:ahLst/>
            <a:cxnLst/>
            <a:rect r="r" b="b" t="t" l="l"/>
            <a:pathLst>
              <a:path h="10544271" w="10544271">
                <a:moveTo>
                  <a:pt x="0" y="0"/>
                </a:moveTo>
                <a:lnTo>
                  <a:pt x="10544272" y="0"/>
                </a:lnTo>
                <a:lnTo>
                  <a:pt x="10544272" y="10544271"/>
                </a:lnTo>
                <a:lnTo>
                  <a:pt x="0" y="1054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025675" y="2492192"/>
            <a:ext cx="5233721" cy="5582636"/>
          </a:xfrm>
          <a:custGeom>
            <a:avLst/>
            <a:gdLst/>
            <a:ahLst/>
            <a:cxnLst/>
            <a:rect r="r" b="b" t="t" l="l"/>
            <a:pathLst>
              <a:path h="5582636" w="5233721">
                <a:moveTo>
                  <a:pt x="0" y="0"/>
                </a:moveTo>
                <a:lnTo>
                  <a:pt x="5233722" y="0"/>
                </a:lnTo>
                <a:lnTo>
                  <a:pt x="5233722" y="5582636"/>
                </a:lnTo>
                <a:lnTo>
                  <a:pt x="0" y="558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0918" y="563934"/>
            <a:ext cx="17777082" cy="1999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5"/>
              </a:lnSpc>
            </a:pPr>
            <a:r>
              <a:rPr lang="en-US" sz="6123">
                <a:solidFill>
                  <a:srgbClr val="21488A"/>
                </a:solidFill>
                <a:latin typeface="Tabarra Sans Heavy"/>
              </a:rPr>
              <a:t>Real-Time Object Detection System </a:t>
            </a:r>
          </a:p>
          <a:p>
            <a:pPr algn="l">
              <a:lnSpc>
                <a:spcPts val="794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783745"/>
            <a:ext cx="7850845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21488A"/>
                </a:solidFill>
                <a:latin typeface="Tabarra Sans Bold"/>
              </a:rPr>
              <a:t>SUPERVISOR:  ASST. PROF. ANCHAL SAGAR</a:t>
            </a:r>
          </a:p>
          <a:p>
            <a:pPr algn="l">
              <a:lnSpc>
                <a:spcPts val="2939"/>
              </a:lnSpc>
            </a:pP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2899" y="8585750"/>
            <a:ext cx="4768724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VIVEK KUMAR GUPTA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2899" y="8890635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12215379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585750"/>
            <a:ext cx="26207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RAUT SHUBHAM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923020"/>
            <a:ext cx="26207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12222170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29380" y="8585750"/>
            <a:ext cx="356689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AMAN PAL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9380" y="8923020"/>
            <a:ext cx="356689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12221792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10918" y="1725546"/>
            <a:ext cx="16370719" cy="146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4456">
                <a:solidFill>
                  <a:srgbClr val="21488A"/>
                </a:solidFill>
                <a:latin typeface="Tabarra Sans Heavy"/>
              </a:rPr>
              <a:t>Enhancing Efficiency and Accuracy with YOLOv5</a:t>
            </a:r>
          </a:p>
          <a:p>
            <a:pPr algn="l">
              <a:lnSpc>
                <a:spcPts val="580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497274" y="8618135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BONTHA CHAKRI 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497274" y="8923020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12204429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016282" y="4663946"/>
          <a:ext cx="8474330" cy="4440113"/>
        </p:xfrm>
        <a:graphic>
          <a:graphicData uri="http://schemas.openxmlformats.org/drawingml/2006/table">
            <a:tbl>
              <a:tblPr/>
              <a:tblGrid>
                <a:gridCol w="3494078"/>
                <a:gridCol w="2747139"/>
                <a:gridCol w="2233113"/>
              </a:tblGrid>
              <a:tr h="9566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-72">
                          <a:solidFill>
                            <a:srgbClr val="0C306D"/>
                          </a:solidFill>
                          <a:latin typeface="Tabarra Sans Bold"/>
                        </a:rPr>
                        <a:t>DEMO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E4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-72">
                          <a:solidFill>
                            <a:srgbClr val="0C306D"/>
                          </a:solidFill>
                          <a:latin typeface="Tabarra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E49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79"/>
                        </a:lnSpc>
                        <a:defRPr/>
                      </a:pPr>
                      <a:r>
                        <a:rPr lang="en-US" sz="2400" spc="-72">
                          <a:solidFill>
                            <a:srgbClr val="0C306D"/>
                          </a:solidFill>
                          <a:latin typeface="Tabarra Sans Bold"/>
                        </a:rPr>
                        <a:t>SPEED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E491"/>
                    </a:solidFill>
                  </a:tcPr>
                </a:tc>
              </a:tr>
              <a:tr h="11611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CROWD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78 %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0.2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1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LAPTOP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88 %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0.1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1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BIRDS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96 %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C306D"/>
                          </a:solidFill>
                          <a:latin typeface="Tabarra Sans"/>
                        </a:rPr>
                        <a:t>0.05 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2148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>
            <a:off x="9144000" y="9769712"/>
            <a:ext cx="81153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6445250"/>
            <a:ext cx="7303555" cy="3324462"/>
            <a:chOff x="0" y="0"/>
            <a:chExt cx="1131512" cy="5150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1512" cy="515046"/>
            </a:xfrm>
            <a:custGeom>
              <a:avLst/>
              <a:gdLst/>
              <a:ahLst/>
              <a:cxnLst/>
              <a:rect r="r" b="b" t="t" l="l"/>
              <a:pathLst>
                <a:path h="515046" w="1131512">
                  <a:moveTo>
                    <a:pt x="24380" y="0"/>
                  </a:moveTo>
                  <a:lnTo>
                    <a:pt x="1107131" y="0"/>
                  </a:lnTo>
                  <a:cubicBezTo>
                    <a:pt x="1113597" y="0"/>
                    <a:pt x="1119799" y="2569"/>
                    <a:pt x="1124371" y="7141"/>
                  </a:cubicBezTo>
                  <a:cubicBezTo>
                    <a:pt x="1128943" y="11713"/>
                    <a:pt x="1131512" y="17914"/>
                    <a:pt x="1131512" y="24380"/>
                  </a:cubicBezTo>
                  <a:lnTo>
                    <a:pt x="1131512" y="490666"/>
                  </a:lnTo>
                  <a:cubicBezTo>
                    <a:pt x="1131512" y="504131"/>
                    <a:pt x="1120596" y="515046"/>
                    <a:pt x="1107131" y="515046"/>
                  </a:cubicBezTo>
                  <a:lnTo>
                    <a:pt x="24380" y="515046"/>
                  </a:lnTo>
                  <a:cubicBezTo>
                    <a:pt x="10916" y="515046"/>
                    <a:pt x="0" y="504131"/>
                    <a:pt x="0" y="490666"/>
                  </a:cubicBezTo>
                  <a:lnTo>
                    <a:pt x="0" y="24380"/>
                  </a:lnTo>
                  <a:cubicBezTo>
                    <a:pt x="0" y="10916"/>
                    <a:pt x="10916" y="0"/>
                    <a:pt x="243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5447" r="0" b="-2544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135901"/>
            <a:ext cx="7303555" cy="3873693"/>
            <a:chOff x="0" y="0"/>
            <a:chExt cx="1532473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2473" cy="812800"/>
            </a:xfrm>
            <a:custGeom>
              <a:avLst/>
              <a:gdLst/>
              <a:ahLst/>
              <a:cxnLst/>
              <a:rect r="r" b="b" t="t" l="l"/>
              <a:pathLst>
                <a:path h="812800" w="1532473">
                  <a:moveTo>
                    <a:pt x="24380" y="0"/>
                  </a:moveTo>
                  <a:lnTo>
                    <a:pt x="1508093" y="0"/>
                  </a:lnTo>
                  <a:cubicBezTo>
                    <a:pt x="1521558" y="0"/>
                    <a:pt x="1532473" y="10916"/>
                    <a:pt x="1532473" y="24380"/>
                  </a:cubicBezTo>
                  <a:lnTo>
                    <a:pt x="1532473" y="788420"/>
                  </a:lnTo>
                  <a:cubicBezTo>
                    <a:pt x="1532473" y="801884"/>
                    <a:pt x="1521558" y="812800"/>
                    <a:pt x="1508093" y="812800"/>
                  </a:cubicBezTo>
                  <a:lnTo>
                    <a:pt x="24380" y="812800"/>
                  </a:lnTo>
                  <a:cubicBezTo>
                    <a:pt x="10916" y="812800"/>
                    <a:pt x="0" y="801884"/>
                    <a:pt x="0" y="788420"/>
                  </a:cubicBezTo>
                  <a:lnTo>
                    <a:pt x="0" y="24380"/>
                  </a:lnTo>
                  <a:cubicBezTo>
                    <a:pt x="0" y="10916"/>
                    <a:pt x="10916" y="0"/>
                    <a:pt x="2438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833" r="0" b="-3833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4000" y="440162"/>
            <a:ext cx="8218894" cy="3837927"/>
            <a:chOff x="0" y="0"/>
            <a:chExt cx="1418078" cy="6621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8078" cy="662191"/>
            </a:xfrm>
            <a:custGeom>
              <a:avLst/>
              <a:gdLst/>
              <a:ahLst/>
              <a:cxnLst/>
              <a:rect r="r" b="b" t="t" l="l"/>
              <a:pathLst>
                <a:path h="662191" w="1418078">
                  <a:moveTo>
                    <a:pt x="21665" y="0"/>
                  </a:moveTo>
                  <a:lnTo>
                    <a:pt x="1396413" y="0"/>
                  </a:lnTo>
                  <a:cubicBezTo>
                    <a:pt x="1408378" y="0"/>
                    <a:pt x="1418078" y="9700"/>
                    <a:pt x="1418078" y="21665"/>
                  </a:cubicBezTo>
                  <a:lnTo>
                    <a:pt x="1418078" y="640526"/>
                  </a:lnTo>
                  <a:cubicBezTo>
                    <a:pt x="1418078" y="652491"/>
                    <a:pt x="1408378" y="662191"/>
                    <a:pt x="1396413" y="662191"/>
                  </a:cubicBezTo>
                  <a:lnTo>
                    <a:pt x="21665" y="662191"/>
                  </a:lnTo>
                  <a:cubicBezTo>
                    <a:pt x="9700" y="662191"/>
                    <a:pt x="0" y="652491"/>
                    <a:pt x="0" y="640526"/>
                  </a:cubicBezTo>
                  <a:lnTo>
                    <a:pt x="0" y="21665"/>
                  </a:lnTo>
                  <a:cubicBezTo>
                    <a:pt x="0" y="9700"/>
                    <a:pt x="9700" y="0"/>
                    <a:pt x="21665" y="0"/>
                  </a:cubicBezTo>
                  <a:close/>
                </a:path>
              </a:pathLst>
            </a:custGeom>
            <a:blipFill>
              <a:blip r:embed="rId4"/>
              <a:stretch>
                <a:fillRect l="-11324" t="-70079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559195"/>
            <a:ext cx="10717611" cy="113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20"/>
              </a:lnSpc>
              <a:spcBef>
                <a:spcPct val="0"/>
              </a:spcBef>
            </a:pPr>
            <a:r>
              <a:rPr lang="en-US" sz="6800">
                <a:solidFill>
                  <a:srgbClr val="21488A"/>
                </a:solidFill>
                <a:latin typeface="Tabarra Sans Heavy"/>
              </a:rPr>
              <a:t>DEMO 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493089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03030" y="2532543"/>
            <a:ext cx="8495464" cy="6310450"/>
          </a:xfrm>
          <a:custGeom>
            <a:avLst/>
            <a:gdLst/>
            <a:ahLst/>
            <a:cxnLst/>
            <a:rect r="r" b="b" t="t" l="l"/>
            <a:pathLst>
              <a:path h="6310450" w="8495464">
                <a:moveTo>
                  <a:pt x="0" y="0"/>
                </a:moveTo>
                <a:lnTo>
                  <a:pt x="8495464" y="0"/>
                </a:lnTo>
                <a:lnTo>
                  <a:pt x="8495464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64300"/>
            <a:ext cx="1594127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MORE ON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33699"/>
            <a:ext cx="8474330" cy="559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To evaluate the accuracy of an object recognition model, you need to compare the model's predictions with </a:t>
            </a:r>
            <a:r>
              <a:rPr lang="en-US" sz="2449">
                <a:solidFill>
                  <a:srgbClr val="0C306D"/>
                </a:solidFill>
                <a:latin typeface="Tabarra Sans"/>
              </a:rPr>
              <a:t>the ground truth labels. Here is a general approach to calculating and reporting model accuracy.</a:t>
            </a:r>
          </a:p>
          <a:p>
            <a:pPr algn="l">
              <a:lnSpc>
                <a:spcPts val="3429"/>
              </a:lnSpc>
            </a:pPr>
          </a:p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Count true positives, false positives and false negatives.</a:t>
            </a:r>
          </a:p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True Positive (TP): The model correctly identified the target.</a:t>
            </a:r>
          </a:p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False positive (FP): The model detected an object that was not in the ground.</a:t>
            </a:r>
          </a:p>
          <a:p>
            <a:pPr algn="l">
              <a:lnSpc>
                <a:spcPts val="3429"/>
              </a:lnSpc>
            </a:pPr>
            <a:r>
              <a:rPr lang="en-US" sz="2449">
                <a:solidFill>
                  <a:srgbClr val="0C306D"/>
                </a:solidFill>
                <a:latin typeface="Tabarra Sans"/>
              </a:rPr>
              <a:t>False negative (FN): The model did not detect an object even though it was present in the ground truth.</a:t>
            </a:r>
          </a:p>
          <a:p>
            <a:pPr algn="l" marL="0" indent="0" lvl="0">
              <a:lnSpc>
                <a:spcPts val="3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1628" y="-4553179"/>
            <a:ext cx="11279321" cy="11279321"/>
          </a:xfrm>
          <a:custGeom>
            <a:avLst/>
            <a:gdLst/>
            <a:ahLst/>
            <a:cxnLst/>
            <a:rect r="r" b="b" t="t" l="l"/>
            <a:pathLst>
              <a:path h="11279321" w="11279321">
                <a:moveTo>
                  <a:pt x="0" y="0"/>
                </a:moveTo>
                <a:lnTo>
                  <a:pt x="11279321" y="0"/>
                </a:lnTo>
                <a:lnTo>
                  <a:pt x="11279321" y="11279321"/>
                </a:lnTo>
                <a:lnTo>
                  <a:pt x="0" y="112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9505134" y="7833029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776852" y="1471798"/>
            <a:ext cx="9482448" cy="8305793"/>
          </a:xfrm>
          <a:custGeom>
            <a:avLst/>
            <a:gdLst/>
            <a:ahLst/>
            <a:cxnLst/>
            <a:rect r="r" b="b" t="t" l="l"/>
            <a:pathLst>
              <a:path h="8305793" w="9482448">
                <a:moveTo>
                  <a:pt x="0" y="0"/>
                </a:moveTo>
                <a:lnTo>
                  <a:pt x="9482448" y="0"/>
                </a:lnTo>
                <a:lnTo>
                  <a:pt x="9482448" y="8305794"/>
                </a:lnTo>
                <a:lnTo>
                  <a:pt x="0" y="830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1232533" y="5183092"/>
            <a:ext cx="8698868" cy="3086100"/>
            <a:chOff x="0" y="0"/>
            <a:chExt cx="229106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91060" cy="812800"/>
            </a:xfrm>
            <a:custGeom>
              <a:avLst/>
              <a:gdLst/>
              <a:ahLst/>
              <a:cxnLst/>
              <a:rect r="r" b="b" t="t" l="l"/>
              <a:pathLst>
                <a:path h="812800" w="2291060">
                  <a:moveTo>
                    <a:pt x="0" y="0"/>
                  </a:moveTo>
                  <a:lnTo>
                    <a:pt x="2291060" y="0"/>
                  </a:lnTo>
                  <a:lnTo>
                    <a:pt x="229106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3E49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9106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0389" y="5589757"/>
            <a:ext cx="7019271" cy="224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2"/>
              </a:lnSpc>
              <a:spcBef>
                <a:spcPct val="0"/>
              </a:spcBef>
            </a:pPr>
            <a:r>
              <a:rPr lang="en-US" sz="4915">
                <a:solidFill>
                  <a:srgbClr val="000000"/>
                </a:solidFill>
                <a:latin typeface="Tabarra Sans"/>
              </a:rPr>
              <a:t>Supports upto 200 MB image files in any format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04875"/>
            <a:ext cx="7758553" cy="2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F7FDF2"/>
                </a:solidFill>
                <a:latin typeface="Tabarra Sans Heavy"/>
              </a:rPr>
              <a:t>GUI DEMO EXAMPLES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1628" y="-4553179"/>
            <a:ext cx="11279321" cy="11279321"/>
          </a:xfrm>
          <a:custGeom>
            <a:avLst/>
            <a:gdLst/>
            <a:ahLst/>
            <a:cxnLst/>
            <a:rect r="r" b="b" t="t" l="l"/>
            <a:pathLst>
              <a:path h="11279321" w="11279321">
                <a:moveTo>
                  <a:pt x="0" y="0"/>
                </a:moveTo>
                <a:lnTo>
                  <a:pt x="11279321" y="0"/>
                </a:lnTo>
                <a:lnTo>
                  <a:pt x="11279321" y="11279321"/>
                </a:lnTo>
                <a:lnTo>
                  <a:pt x="0" y="112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9505134" y="7833029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384514" y="2840570"/>
            <a:ext cx="11874786" cy="6904558"/>
          </a:xfrm>
          <a:custGeom>
            <a:avLst/>
            <a:gdLst/>
            <a:ahLst/>
            <a:cxnLst/>
            <a:rect r="r" b="b" t="t" l="l"/>
            <a:pathLst>
              <a:path h="6904558" w="11874786">
                <a:moveTo>
                  <a:pt x="0" y="0"/>
                </a:moveTo>
                <a:lnTo>
                  <a:pt x="11874786" y="0"/>
                </a:lnTo>
                <a:lnTo>
                  <a:pt x="11874786" y="6904558"/>
                </a:lnTo>
                <a:lnTo>
                  <a:pt x="0" y="69045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98" t="-11203" r="-10067" b="-1270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7566" y="341845"/>
            <a:ext cx="8476434" cy="2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F7FDF2"/>
                </a:solidFill>
                <a:latin typeface="Tabarra Sans Heavy"/>
              </a:rPr>
              <a:t>LIVE CAMERA FEED EXAMPLE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232533" y="5183092"/>
            <a:ext cx="8162649" cy="1906418"/>
            <a:chOff x="0" y="0"/>
            <a:chExt cx="2149833" cy="5021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49833" cy="502102"/>
            </a:xfrm>
            <a:custGeom>
              <a:avLst/>
              <a:gdLst/>
              <a:ahLst/>
              <a:cxnLst/>
              <a:rect r="r" b="b" t="t" l="l"/>
              <a:pathLst>
                <a:path h="502102" w="2149833">
                  <a:moveTo>
                    <a:pt x="0" y="0"/>
                  </a:moveTo>
                  <a:lnTo>
                    <a:pt x="2149833" y="0"/>
                  </a:lnTo>
                  <a:lnTo>
                    <a:pt x="2149833" y="502102"/>
                  </a:lnTo>
                  <a:lnTo>
                    <a:pt x="0" y="502102"/>
                  </a:lnTo>
                  <a:close/>
                </a:path>
              </a:pathLst>
            </a:custGeom>
            <a:solidFill>
              <a:srgbClr val="73E49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49833" cy="54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5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39820" y="5338892"/>
            <a:ext cx="6268564" cy="152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52"/>
              </a:lnSpc>
              <a:spcBef>
                <a:spcPct val="0"/>
              </a:spcBef>
            </a:pPr>
            <a:r>
              <a:rPr lang="en-US" sz="4915">
                <a:solidFill>
                  <a:srgbClr val="000000"/>
                </a:solidFill>
                <a:latin typeface="Tabarra Sans"/>
              </a:rPr>
              <a:t>Supports image tracking upto 30fps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1628" y="-4553179"/>
            <a:ext cx="11279321" cy="11279321"/>
          </a:xfrm>
          <a:custGeom>
            <a:avLst/>
            <a:gdLst/>
            <a:ahLst/>
            <a:cxnLst/>
            <a:rect r="r" b="b" t="t" l="l"/>
            <a:pathLst>
              <a:path h="11279321" w="11279321">
                <a:moveTo>
                  <a:pt x="0" y="0"/>
                </a:moveTo>
                <a:lnTo>
                  <a:pt x="11279321" y="0"/>
                </a:lnTo>
                <a:lnTo>
                  <a:pt x="11279321" y="11279321"/>
                </a:lnTo>
                <a:lnTo>
                  <a:pt x="0" y="112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9505134" y="7833029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27787" y="3534526"/>
            <a:ext cx="16032426" cy="5246370"/>
            <a:chOff x="0" y="0"/>
            <a:chExt cx="248384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3842" cy="812800"/>
            </a:xfrm>
            <a:custGeom>
              <a:avLst/>
              <a:gdLst/>
              <a:ahLst/>
              <a:cxnLst/>
              <a:rect r="r" b="b" t="t" l="l"/>
              <a:pathLst>
                <a:path h="812800" w="2483842">
                  <a:moveTo>
                    <a:pt x="11107" y="0"/>
                  </a:moveTo>
                  <a:lnTo>
                    <a:pt x="2472736" y="0"/>
                  </a:lnTo>
                  <a:cubicBezTo>
                    <a:pt x="2475681" y="0"/>
                    <a:pt x="2478506" y="1170"/>
                    <a:pt x="2480589" y="3253"/>
                  </a:cubicBezTo>
                  <a:cubicBezTo>
                    <a:pt x="2482672" y="5336"/>
                    <a:pt x="2483842" y="8161"/>
                    <a:pt x="2483842" y="11107"/>
                  </a:cubicBezTo>
                  <a:lnTo>
                    <a:pt x="2483842" y="801694"/>
                  </a:lnTo>
                  <a:cubicBezTo>
                    <a:pt x="2483842" y="804639"/>
                    <a:pt x="2482672" y="807464"/>
                    <a:pt x="2480589" y="809547"/>
                  </a:cubicBezTo>
                  <a:cubicBezTo>
                    <a:pt x="2478506" y="811630"/>
                    <a:pt x="2475681" y="812800"/>
                    <a:pt x="2472736" y="812800"/>
                  </a:cubicBezTo>
                  <a:lnTo>
                    <a:pt x="11107" y="812800"/>
                  </a:lnTo>
                  <a:cubicBezTo>
                    <a:pt x="8161" y="812800"/>
                    <a:pt x="5336" y="811630"/>
                    <a:pt x="3253" y="809547"/>
                  </a:cubicBezTo>
                  <a:cubicBezTo>
                    <a:pt x="1170" y="807464"/>
                    <a:pt x="0" y="804639"/>
                    <a:pt x="0" y="801694"/>
                  </a:cubicBezTo>
                  <a:lnTo>
                    <a:pt x="0" y="11107"/>
                  </a:lnTo>
                  <a:cubicBezTo>
                    <a:pt x="0" y="8161"/>
                    <a:pt x="1170" y="5336"/>
                    <a:pt x="3253" y="3253"/>
                  </a:cubicBezTo>
                  <a:cubicBezTo>
                    <a:pt x="5336" y="1170"/>
                    <a:pt x="8161" y="0"/>
                    <a:pt x="11107" y="0"/>
                  </a:cubicBezTo>
                  <a:close/>
                </a:path>
              </a:pathLst>
            </a:custGeom>
            <a:blipFill>
              <a:blip r:embed="rId4"/>
              <a:stretch>
                <a:fillRect l="-257" t="0" r="-257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7566" y="341845"/>
            <a:ext cx="8476434" cy="2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F7FDF2"/>
                </a:solidFill>
                <a:latin typeface="Tabarra Sans Heavy"/>
              </a:rPr>
              <a:t>REAL WORLD APPLICATIONS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1628" y="-4553179"/>
            <a:ext cx="11279321" cy="11279321"/>
          </a:xfrm>
          <a:custGeom>
            <a:avLst/>
            <a:gdLst/>
            <a:ahLst/>
            <a:cxnLst/>
            <a:rect r="r" b="b" t="t" l="l"/>
            <a:pathLst>
              <a:path h="11279321" w="11279321">
                <a:moveTo>
                  <a:pt x="0" y="0"/>
                </a:moveTo>
                <a:lnTo>
                  <a:pt x="11279321" y="0"/>
                </a:lnTo>
                <a:lnTo>
                  <a:pt x="11279321" y="11279321"/>
                </a:lnTo>
                <a:lnTo>
                  <a:pt x="0" y="112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9505134" y="7833029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27787" y="3534526"/>
            <a:ext cx="16032426" cy="5246370"/>
            <a:chOff x="0" y="0"/>
            <a:chExt cx="2483842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3842" cy="812800"/>
            </a:xfrm>
            <a:custGeom>
              <a:avLst/>
              <a:gdLst/>
              <a:ahLst/>
              <a:cxnLst/>
              <a:rect r="r" b="b" t="t" l="l"/>
              <a:pathLst>
                <a:path h="812800" w="2483842">
                  <a:moveTo>
                    <a:pt x="11107" y="0"/>
                  </a:moveTo>
                  <a:lnTo>
                    <a:pt x="2472736" y="0"/>
                  </a:lnTo>
                  <a:cubicBezTo>
                    <a:pt x="2475681" y="0"/>
                    <a:pt x="2478506" y="1170"/>
                    <a:pt x="2480589" y="3253"/>
                  </a:cubicBezTo>
                  <a:cubicBezTo>
                    <a:pt x="2482672" y="5336"/>
                    <a:pt x="2483842" y="8161"/>
                    <a:pt x="2483842" y="11107"/>
                  </a:cubicBezTo>
                  <a:lnTo>
                    <a:pt x="2483842" y="801694"/>
                  </a:lnTo>
                  <a:cubicBezTo>
                    <a:pt x="2483842" y="804639"/>
                    <a:pt x="2482672" y="807464"/>
                    <a:pt x="2480589" y="809547"/>
                  </a:cubicBezTo>
                  <a:cubicBezTo>
                    <a:pt x="2478506" y="811630"/>
                    <a:pt x="2475681" y="812800"/>
                    <a:pt x="2472736" y="812800"/>
                  </a:cubicBezTo>
                  <a:lnTo>
                    <a:pt x="11107" y="812800"/>
                  </a:lnTo>
                  <a:cubicBezTo>
                    <a:pt x="8161" y="812800"/>
                    <a:pt x="5336" y="811630"/>
                    <a:pt x="3253" y="809547"/>
                  </a:cubicBezTo>
                  <a:cubicBezTo>
                    <a:pt x="1170" y="807464"/>
                    <a:pt x="0" y="804639"/>
                    <a:pt x="0" y="801694"/>
                  </a:cubicBezTo>
                  <a:lnTo>
                    <a:pt x="0" y="11107"/>
                  </a:lnTo>
                  <a:cubicBezTo>
                    <a:pt x="0" y="8161"/>
                    <a:pt x="1170" y="5336"/>
                    <a:pt x="3253" y="3253"/>
                  </a:cubicBezTo>
                  <a:cubicBezTo>
                    <a:pt x="5336" y="1170"/>
                    <a:pt x="8161" y="0"/>
                    <a:pt x="1110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6397" r="0" b="-2639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7566" y="341845"/>
            <a:ext cx="8476434" cy="249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F7FDF2"/>
                </a:solidFill>
                <a:latin typeface="Tabarra Sans Heavy"/>
              </a:rPr>
              <a:t>REAL WORLD APPLICATIONS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775129" y="465670"/>
            <a:ext cx="7535743" cy="1760002"/>
            <a:chOff x="0" y="0"/>
            <a:chExt cx="2149833" cy="502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9833" cy="502102"/>
            </a:xfrm>
            <a:custGeom>
              <a:avLst/>
              <a:gdLst/>
              <a:ahLst/>
              <a:cxnLst/>
              <a:rect r="r" b="b" t="t" l="l"/>
              <a:pathLst>
                <a:path h="502102" w="2149833">
                  <a:moveTo>
                    <a:pt x="0" y="0"/>
                  </a:moveTo>
                  <a:lnTo>
                    <a:pt x="2149833" y="0"/>
                  </a:lnTo>
                  <a:lnTo>
                    <a:pt x="2149833" y="502102"/>
                  </a:lnTo>
                  <a:lnTo>
                    <a:pt x="0" y="502102"/>
                  </a:lnTo>
                  <a:close/>
                </a:path>
              </a:pathLst>
            </a:custGeom>
            <a:solidFill>
              <a:srgbClr val="73E49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49833" cy="54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933712" y="604383"/>
            <a:ext cx="7080139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18"/>
              </a:lnSpc>
              <a:spcBef>
                <a:spcPct val="0"/>
              </a:spcBef>
            </a:pPr>
            <a:r>
              <a:rPr lang="en-US" sz="4538">
                <a:solidFill>
                  <a:srgbClr val="000000"/>
                </a:solidFill>
                <a:latin typeface="Tabarra Sans"/>
              </a:rPr>
              <a:t>Football player performance tracking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1628" y="-4553179"/>
            <a:ext cx="11279321" cy="11279321"/>
          </a:xfrm>
          <a:custGeom>
            <a:avLst/>
            <a:gdLst/>
            <a:ahLst/>
            <a:cxnLst/>
            <a:rect r="r" b="b" t="t" l="l"/>
            <a:pathLst>
              <a:path h="11279321" w="11279321">
                <a:moveTo>
                  <a:pt x="0" y="0"/>
                </a:moveTo>
                <a:lnTo>
                  <a:pt x="11279321" y="0"/>
                </a:lnTo>
                <a:lnTo>
                  <a:pt x="11279321" y="11279321"/>
                </a:lnTo>
                <a:lnTo>
                  <a:pt x="0" y="112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9505134" y="7833029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26874" y="2584709"/>
            <a:ext cx="16032426" cy="7403581"/>
            <a:chOff x="0" y="0"/>
            <a:chExt cx="2483842" cy="11470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3842" cy="1147008"/>
            </a:xfrm>
            <a:custGeom>
              <a:avLst/>
              <a:gdLst/>
              <a:ahLst/>
              <a:cxnLst/>
              <a:rect r="r" b="b" t="t" l="l"/>
              <a:pathLst>
                <a:path h="1147008" w="2483842">
                  <a:moveTo>
                    <a:pt x="11107" y="0"/>
                  </a:moveTo>
                  <a:lnTo>
                    <a:pt x="2472736" y="0"/>
                  </a:lnTo>
                  <a:cubicBezTo>
                    <a:pt x="2475681" y="0"/>
                    <a:pt x="2478506" y="1170"/>
                    <a:pt x="2480589" y="3253"/>
                  </a:cubicBezTo>
                  <a:cubicBezTo>
                    <a:pt x="2482672" y="5336"/>
                    <a:pt x="2483842" y="8161"/>
                    <a:pt x="2483842" y="11107"/>
                  </a:cubicBezTo>
                  <a:lnTo>
                    <a:pt x="2483842" y="1135902"/>
                  </a:lnTo>
                  <a:cubicBezTo>
                    <a:pt x="2483842" y="1142036"/>
                    <a:pt x="2478870" y="1147008"/>
                    <a:pt x="2472736" y="1147008"/>
                  </a:cubicBezTo>
                  <a:lnTo>
                    <a:pt x="11107" y="1147008"/>
                  </a:lnTo>
                  <a:cubicBezTo>
                    <a:pt x="8161" y="1147008"/>
                    <a:pt x="5336" y="1145838"/>
                    <a:pt x="3253" y="1143755"/>
                  </a:cubicBezTo>
                  <a:cubicBezTo>
                    <a:pt x="1170" y="1141673"/>
                    <a:pt x="0" y="1138848"/>
                    <a:pt x="0" y="1135902"/>
                  </a:cubicBezTo>
                  <a:lnTo>
                    <a:pt x="0" y="11107"/>
                  </a:lnTo>
                  <a:cubicBezTo>
                    <a:pt x="0" y="8161"/>
                    <a:pt x="1170" y="5336"/>
                    <a:pt x="3253" y="3253"/>
                  </a:cubicBezTo>
                  <a:cubicBezTo>
                    <a:pt x="5336" y="1170"/>
                    <a:pt x="8161" y="0"/>
                    <a:pt x="1110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137" r="0" b="-413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26874" y="273829"/>
            <a:ext cx="10642126" cy="18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sz="6026">
                <a:solidFill>
                  <a:srgbClr val="F7FDF2"/>
                </a:solidFill>
                <a:latin typeface="Tabarra Sans Heavy"/>
              </a:rPr>
              <a:t>REAL WORLD APPLICATIONS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775129" y="465670"/>
            <a:ext cx="7535743" cy="1760002"/>
            <a:chOff x="0" y="0"/>
            <a:chExt cx="2149833" cy="502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9833" cy="502102"/>
            </a:xfrm>
            <a:custGeom>
              <a:avLst/>
              <a:gdLst/>
              <a:ahLst/>
              <a:cxnLst/>
              <a:rect r="r" b="b" t="t" l="l"/>
              <a:pathLst>
                <a:path h="502102" w="2149833">
                  <a:moveTo>
                    <a:pt x="0" y="0"/>
                  </a:moveTo>
                  <a:lnTo>
                    <a:pt x="2149833" y="0"/>
                  </a:lnTo>
                  <a:lnTo>
                    <a:pt x="2149833" y="502102"/>
                  </a:lnTo>
                  <a:lnTo>
                    <a:pt x="0" y="502102"/>
                  </a:lnTo>
                  <a:close/>
                </a:path>
              </a:pathLst>
            </a:custGeom>
            <a:solidFill>
              <a:srgbClr val="73E49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149833" cy="54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933712" y="604383"/>
            <a:ext cx="7080139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8"/>
              </a:lnSpc>
            </a:pPr>
            <a:r>
              <a:rPr lang="en-US" sz="4538">
                <a:solidFill>
                  <a:srgbClr val="000000"/>
                </a:solidFill>
                <a:latin typeface="Tabarra Sans"/>
              </a:rPr>
              <a:t>Unusual Activity </a:t>
            </a:r>
          </a:p>
          <a:p>
            <a:pPr algn="l" marL="0" indent="0" lvl="0">
              <a:lnSpc>
                <a:spcPts val="5218"/>
              </a:lnSpc>
              <a:spcBef>
                <a:spcPct val="0"/>
              </a:spcBef>
            </a:pPr>
            <a:r>
              <a:rPr lang="en-US" sz="4538">
                <a:solidFill>
                  <a:srgbClr val="000000"/>
                </a:solidFill>
                <a:latin typeface="Tabarra Sans"/>
              </a:rPr>
              <a:t>Accident Detection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1628" y="-4553179"/>
            <a:ext cx="11279321" cy="11279321"/>
          </a:xfrm>
          <a:custGeom>
            <a:avLst/>
            <a:gdLst/>
            <a:ahLst/>
            <a:cxnLst/>
            <a:rect r="r" b="b" t="t" l="l"/>
            <a:pathLst>
              <a:path h="11279321" w="11279321">
                <a:moveTo>
                  <a:pt x="0" y="0"/>
                </a:moveTo>
                <a:lnTo>
                  <a:pt x="11279321" y="0"/>
                </a:lnTo>
                <a:lnTo>
                  <a:pt x="11279321" y="11279321"/>
                </a:lnTo>
                <a:lnTo>
                  <a:pt x="0" y="11279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9505134" y="7833029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26874" y="2584709"/>
            <a:ext cx="16032426" cy="7403581"/>
            <a:chOff x="0" y="0"/>
            <a:chExt cx="2483842" cy="11470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3842" cy="1147008"/>
            </a:xfrm>
            <a:custGeom>
              <a:avLst/>
              <a:gdLst/>
              <a:ahLst/>
              <a:cxnLst/>
              <a:rect r="r" b="b" t="t" l="l"/>
              <a:pathLst>
                <a:path h="1147008" w="2483842">
                  <a:moveTo>
                    <a:pt x="11107" y="0"/>
                  </a:moveTo>
                  <a:lnTo>
                    <a:pt x="2472736" y="0"/>
                  </a:lnTo>
                  <a:cubicBezTo>
                    <a:pt x="2475681" y="0"/>
                    <a:pt x="2478506" y="1170"/>
                    <a:pt x="2480589" y="3253"/>
                  </a:cubicBezTo>
                  <a:cubicBezTo>
                    <a:pt x="2482672" y="5336"/>
                    <a:pt x="2483842" y="8161"/>
                    <a:pt x="2483842" y="11107"/>
                  </a:cubicBezTo>
                  <a:lnTo>
                    <a:pt x="2483842" y="1135902"/>
                  </a:lnTo>
                  <a:cubicBezTo>
                    <a:pt x="2483842" y="1142036"/>
                    <a:pt x="2478870" y="1147008"/>
                    <a:pt x="2472736" y="1147008"/>
                  </a:cubicBezTo>
                  <a:lnTo>
                    <a:pt x="11107" y="1147008"/>
                  </a:lnTo>
                  <a:cubicBezTo>
                    <a:pt x="8161" y="1147008"/>
                    <a:pt x="5336" y="1145838"/>
                    <a:pt x="3253" y="1143755"/>
                  </a:cubicBezTo>
                  <a:cubicBezTo>
                    <a:pt x="1170" y="1141673"/>
                    <a:pt x="0" y="1138848"/>
                    <a:pt x="0" y="1135902"/>
                  </a:cubicBezTo>
                  <a:lnTo>
                    <a:pt x="0" y="11107"/>
                  </a:lnTo>
                  <a:cubicBezTo>
                    <a:pt x="0" y="8161"/>
                    <a:pt x="1170" y="5336"/>
                    <a:pt x="3253" y="3253"/>
                  </a:cubicBezTo>
                  <a:cubicBezTo>
                    <a:pt x="5336" y="1170"/>
                    <a:pt x="8161" y="0"/>
                    <a:pt x="1110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137" r="0" b="-413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26874" y="273829"/>
            <a:ext cx="10642126" cy="188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30"/>
              </a:lnSpc>
              <a:spcBef>
                <a:spcPct val="0"/>
              </a:spcBef>
            </a:pPr>
            <a:r>
              <a:rPr lang="en-US" sz="6026">
                <a:solidFill>
                  <a:srgbClr val="F7FDF2"/>
                </a:solidFill>
                <a:latin typeface="Tabarra Sans Heavy"/>
              </a:rPr>
              <a:t>REAL WORLD APPLICATIONS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62805" y="465670"/>
            <a:ext cx="9548067" cy="1760002"/>
            <a:chOff x="0" y="0"/>
            <a:chExt cx="2723919" cy="5021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23919" cy="502102"/>
            </a:xfrm>
            <a:custGeom>
              <a:avLst/>
              <a:gdLst/>
              <a:ahLst/>
              <a:cxnLst/>
              <a:rect r="r" b="b" t="t" l="l"/>
              <a:pathLst>
                <a:path h="502102" w="2723919">
                  <a:moveTo>
                    <a:pt x="0" y="0"/>
                  </a:moveTo>
                  <a:lnTo>
                    <a:pt x="2723919" y="0"/>
                  </a:lnTo>
                  <a:lnTo>
                    <a:pt x="2723919" y="502102"/>
                  </a:lnTo>
                  <a:lnTo>
                    <a:pt x="0" y="502102"/>
                  </a:lnTo>
                  <a:close/>
                </a:path>
              </a:pathLst>
            </a:custGeom>
            <a:solidFill>
              <a:srgbClr val="73E49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23919" cy="540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098473" y="604383"/>
            <a:ext cx="8641702" cy="1415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8"/>
              </a:lnSpc>
            </a:pPr>
            <a:r>
              <a:rPr lang="en-US" sz="4538">
                <a:solidFill>
                  <a:srgbClr val="000000"/>
                </a:solidFill>
                <a:latin typeface="Tabarra Sans"/>
              </a:rPr>
              <a:t>Manufacturing defect and</a:t>
            </a:r>
          </a:p>
          <a:p>
            <a:pPr algn="l" marL="0" indent="0" lvl="0">
              <a:lnSpc>
                <a:spcPts val="5218"/>
              </a:lnSpc>
              <a:spcBef>
                <a:spcPct val="0"/>
              </a:spcBef>
            </a:pPr>
            <a:r>
              <a:rPr lang="en-US" sz="4538">
                <a:solidFill>
                  <a:srgbClr val="000000"/>
                </a:solidFill>
                <a:latin typeface="Tabarra Sans"/>
              </a:rPr>
              <a:t>proper alignment detection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E4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15125" y="-2935806"/>
            <a:ext cx="10544271" cy="10544271"/>
          </a:xfrm>
          <a:custGeom>
            <a:avLst/>
            <a:gdLst/>
            <a:ahLst/>
            <a:cxnLst/>
            <a:rect r="r" b="b" t="t" l="l"/>
            <a:pathLst>
              <a:path h="10544271" w="10544271">
                <a:moveTo>
                  <a:pt x="0" y="0"/>
                </a:moveTo>
                <a:lnTo>
                  <a:pt x="10544272" y="0"/>
                </a:lnTo>
                <a:lnTo>
                  <a:pt x="10544272" y="10544271"/>
                </a:lnTo>
                <a:lnTo>
                  <a:pt x="0" y="1054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520099"/>
            <a:ext cx="11179513" cy="514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11"/>
              </a:lnSpc>
            </a:pPr>
            <a:r>
              <a:rPr lang="en-US" sz="17010">
                <a:solidFill>
                  <a:srgbClr val="21488A"/>
                </a:solidFill>
                <a:latin typeface="Tabarra Sans Heavy"/>
              </a:rPr>
              <a:t>Thank You.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8411093"/>
            <a:ext cx="16230697" cy="0"/>
          </a:xfrm>
          <a:prstGeom prst="line">
            <a:avLst/>
          </a:prstGeom>
          <a:ln cap="flat" w="19050">
            <a:solidFill>
              <a:srgbClr val="F7FD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025675" y="2492192"/>
            <a:ext cx="5233721" cy="5582636"/>
          </a:xfrm>
          <a:custGeom>
            <a:avLst/>
            <a:gdLst/>
            <a:ahLst/>
            <a:cxnLst/>
            <a:rect r="r" b="b" t="t" l="l"/>
            <a:pathLst>
              <a:path h="5582636" w="5233721">
                <a:moveTo>
                  <a:pt x="0" y="0"/>
                </a:moveTo>
                <a:lnTo>
                  <a:pt x="5233722" y="0"/>
                </a:lnTo>
                <a:lnTo>
                  <a:pt x="5233722" y="5582636"/>
                </a:lnTo>
                <a:lnTo>
                  <a:pt x="0" y="5582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783745"/>
            <a:ext cx="7850845" cy="11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21488A"/>
                </a:solidFill>
                <a:latin typeface="Tabarra Sans Bold"/>
              </a:rPr>
              <a:t>SUPERVISOR:  ASST. PROF. ANCHAL SAGAR</a:t>
            </a:r>
          </a:p>
          <a:p>
            <a:pPr algn="l">
              <a:lnSpc>
                <a:spcPts val="2939"/>
              </a:lnSpc>
            </a:pPr>
          </a:p>
          <a:p>
            <a:pPr algn="l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602899" y="8585750"/>
            <a:ext cx="4768724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VIVEK KUMAR GUPTA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02899" y="8890635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12215379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585750"/>
            <a:ext cx="26207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RAUT SHUBHAM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923020"/>
            <a:ext cx="262076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12222170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29380" y="8585750"/>
            <a:ext cx="3566897" cy="34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AMAN PAL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9380" y="8923020"/>
            <a:ext cx="3566897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12221792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497274" y="8618135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 Bold"/>
              </a:rPr>
              <a:t>BONTHA CHAKRI 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4497274" y="8923020"/>
            <a:ext cx="4768724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1488A"/>
                </a:solidFill>
                <a:latin typeface="Tabarra Sans"/>
              </a:rPr>
              <a:t>12204429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4070718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264022" y="4070718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32386" y="5107131"/>
            <a:ext cx="352463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95">
                <a:solidFill>
                  <a:srgbClr val="F7FDF2"/>
                </a:solidFill>
                <a:latin typeface="Tabarra Sans Bold"/>
              </a:rPr>
              <a:t>INTRODUCTION</a:t>
            </a:r>
          </a:p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264022" y="5184695"/>
            <a:ext cx="3055044" cy="13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773" spc="-83">
                <a:solidFill>
                  <a:srgbClr val="F7FDF2"/>
                </a:solidFill>
                <a:latin typeface="Tabarra Sans Bold"/>
              </a:rPr>
              <a:t>MODULE LIST</a:t>
            </a:r>
          </a:p>
          <a:p>
            <a:pPr algn="l">
              <a:lnSpc>
                <a:spcPts val="3328"/>
              </a:lnSpc>
            </a:pPr>
          </a:p>
          <a:p>
            <a:pPr algn="l" marL="0" indent="0" lvl="0">
              <a:lnSpc>
                <a:spcPts val="332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32386" y="4512564"/>
            <a:ext cx="108455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72">
                <a:solidFill>
                  <a:srgbClr val="F7FDF2"/>
                </a:solidFill>
                <a:latin typeface="Tabarra Sans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64022" y="4536995"/>
            <a:ext cx="108455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72">
                <a:solidFill>
                  <a:srgbClr val="F7FDF2"/>
                </a:solidFill>
                <a:latin typeface="Tabarra Sans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44426"/>
            <a:ext cx="37504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72">
                <a:solidFill>
                  <a:srgbClr val="F7FDF2"/>
                </a:solidFill>
                <a:latin typeface="Tabarra Sans"/>
              </a:rPr>
              <a:t>03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32386" y="9086768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28700" y="6505010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267708" y="9067718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5264022" y="6495485"/>
            <a:ext cx="3524633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032386" y="7737878"/>
            <a:ext cx="3276194" cy="960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974" spc="-89">
                <a:solidFill>
                  <a:srgbClr val="F7FDF2"/>
                </a:solidFill>
                <a:latin typeface="Tabarra Sans Bold"/>
              </a:rPr>
              <a:t>MODULE</a:t>
            </a:r>
          </a:p>
          <a:p>
            <a:pPr algn="l" marL="0" indent="0" lvl="0">
              <a:lnSpc>
                <a:spcPts val="3569"/>
              </a:lnSpc>
              <a:spcBef>
                <a:spcPct val="0"/>
              </a:spcBef>
            </a:pPr>
            <a:r>
              <a:rPr lang="en-US" sz="2974" spc="-89">
                <a:solidFill>
                  <a:srgbClr val="F7FDF2"/>
                </a:solidFill>
                <a:latin typeface="Tabarra Sans Bold"/>
              </a:rPr>
              <a:t>EXPLANATION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89680" y="7882601"/>
            <a:ext cx="352463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9"/>
              </a:lnSpc>
              <a:spcBef>
                <a:spcPct val="0"/>
              </a:spcBef>
            </a:pPr>
            <a:r>
              <a:rPr lang="en-US" sz="3199" spc="-95">
                <a:solidFill>
                  <a:srgbClr val="F7FDF2"/>
                </a:solidFill>
                <a:latin typeface="Tabarra Sans Bold"/>
              </a:rPr>
              <a:t>THANKS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9680" y="7244426"/>
            <a:ext cx="108455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sz="2400" spc="-72">
                <a:solidFill>
                  <a:srgbClr val="F7FDF2"/>
                </a:solidFill>
                <a:latin typeface="Tabarra Sans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019175"/>
            <a:ext cx="937169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2000">
                <a:solidFill>
                  <a:srgbClr val="F7FDF2"/>
                </a:solidFill>
                <a:latin typeface="Tabarra Sans Heavy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2386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891532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750678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93282" y="1107814"/>
            <a:ext cx="7563318" cy="3508375"/>
          </a:xfrm>
          <a:custGeom>
            <a:avLst/>
            <a:gdLst/>
            <a:ahLst/>
            <a:cxnLst/>
            <a:rect r="r" b="b" t="t" l="l"/>
            <a:pathLst>
              <a:path h="3508375" w="7563318">
                <a:moveTo>
                  <a:pt x="0" y="0"/>
                </a:moveTo>
                <a:lnTo>
                  <a:pt x="7563318" y="0"/>
                </a:lnTo>
                <a:lnTo>
                  <a:pt x="7563318" y="3508375"/>
                </a:lnTo>
                <a:lnTo>
                  <a:pt x="0" y="3508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04875"/>
            <a:ext cx="8474330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790279"/>
            <a:ext cx="4512308" cy="160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Real-time object detection is a computer vision technique that involves detecting and locating objects in video streams or live camera feeds in real-time.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7846" y="6790279"/>
            <a:ext cx="4512308" cy="12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It combines object recognition algorithms with the ability to process video data as it is being captured, without any significant delay.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43179" y="6790279"/>
            <a:ext cx="4512308" cy="160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The system analyzes each frame of the video stream, identifies the presence of objects, and draws bounding boxes around them, often with labels indicating the object class.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71975"/>
            <a:ext cx="4512308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 spc="-83">
                <a:solidFill>
                  <a:srgbClr val="0C306D"/>
                </a:solidFill>
                <a:latin typeface="Tabarra Sans Bold"/>
              </a:rPr>
              <a:t>How Does it Work?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2386" y="5159114"/>
            <a:ext cx="225615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1532" y="5159114"/>
            <a:ext cx="225615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46864" y="5159114"/>
            <a:ext cx="225615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22208" y="9605442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320519" y="2183563"/>
            <a:ext cx="9646961" cy="6820402"/>
          </a:xfrm>
          <a:custGeom>
            <a:avLst/>
            <a:gdLst/>
            <a:ahLst/>
            <a:cxnLst/>
            <a:rect r="r" b="b" t="t" l="l"/>
            <a:pathLst>
              <a:path h="6820402" w="9646961">
                <a:moveTo>
                  <a:pt x="0" y="0"/>
                </a:moveTo>
                <a:lnTo>
                  <a:pt x="9646962" y="0"/>
                </a:lnTo>
                <a:lnTo>
                  <a:pt x="9646962" y="6820402"/>
                </a:lnTo>
                <a:lnTo>
                  <a:pt x="0" y="6820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27831" y="978096"/>
            <a:ext cx="1575549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74"/>
              </a:lnSpc>
              <a:spcBef>
                <a:spcPct val="0"/>
              </a:spcBef>
            </a:pPr>
            <a:r>
              <a:rPr lang="en-US" sz="4500">
                <a:solidFill>
                  <a:srgbClr val="21488A"/>
                </a:solidFill>
                <a:latin typeface="Tabarra Sans"/>
              </a:rPr>
              <a:t>Acceptance Certificate</a:t>
            </a:r>
          </a:p>
        </p:txBody>
      </p:sp>
      <p:sp>
        <p:nvSpPr>
          <p:cNvPr name="AutoShape 5" id="5"/>
          <p:cNvSpPr/>
          <p:nvPr/>
        </p:nvSpPr>
        <p:spPr>
          <a:xfrm>
            <a:off x="822208" y="572729"/>
            <a:ext cx="0" cy="9032714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12683" y="582254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7043283" y="553679"/>
            <a:ext cx="0" cy="9032714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5373053"/>
            <a:ext cx="3069144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5415045" y="5373053"/>
            <a:ext cx="3069144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801389" y="5373053"/>
            <a:ext cx="3069144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4187734" y="5373053"/>
            <a:ext cx="3069144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71017"/>
            <a:ext cx="7835572" cy="3282806"/>
          </a:xfrm>
          <a:custGeom>
            <a:avLst/>
            <a:gdLst/>
            <a:ahLst/>
            <a:cxnLst/>
            <a:rect r="r" b="b" t="t" l="l"/>
            <a:pathLst>
              <a:path h="3282806" w="7835572">
                <a:moveTo>
                  <a:pt x="0" y="0"/>
                </a:moveTo>
                <a:lnTo>
                  <a:pt x="7835572" y="0"/>
                </a:lnTo>
                <a:lnTo>
                  <a:pt x="7835572" y="3282806"/>
                </a:lnTo>
                <a:lnTo>
                  <a:pt x="0" y="3282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52" r="0" b="-2884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4807" y="1167683"/>
            <a:ext cx="876658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USE CASES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85982"/>
            <a:ext cx="3069144" cy="2545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Security and Surveillance: Real-time object detection can enhance security systems by alerting authorities to potential threats or suspicious activity as soon as it occurs.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381930"/>
            <a:ext cx="306914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15045" y="5685982"/>
            <a:ext cx="3069144" cy="223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Autonomous Vehicles: Self-driving cars rely on real-time object detection to identify obstacles, pedestrians, and other vehicles on the road for safe navigation</a:t>
            </a:r>
            <a:r>
              <a:rPr lang="en-US" sz="1802" strike="noStrike" u="none">
                <a:solidFill>
                  <a:srgbClr val="0C306D"/>
                </a:solidFill>
                <a:latin typeface="Tabarra San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15045" y="4381930"/>
            <a:ext cx="3071566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01389" y="5685982"/>
            <a:ext cx="3069144" cy="223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Retail Analytics: In retail settings, real-time object detection can be used for customer tracking, inventory management, and analyzing customer behavior.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1389" y="4381930"/>
            <a:ext cx="3071566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87734" y="5685982"/>
            <a:ext cx="3069144" cy="191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Industrial Automation: Real-time object detection can be used in manufacturing processes for quality control, defect detection, and robot guidance.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87734" y="4381930"/>
            <a:ext cx="306914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8805" y="2673875"/>
            <a:ext cx="9230040" cy="642062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04875"/>
            <a:ext cx="7335018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03030" y="1267494"/>
            <a:ext cx="7351469" cy="65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GOAL IS TO MAKE THE GRAPHS MORE STABLE WITH MORE FINE TUNING OF DATA AND INPUTS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03030" y="4200125"/>
            <a:ext cx="7756270" cy="97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Accuracy: Achieving high accuracy in object detection is crucial, as false positives or missed detections can have severe consequences in many applications.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38353" y="6790279"/>
            <a:ext cx="3520947" cy="223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Computational Requirements: Advanced object detection models can be computationally intensive, requiring high-performance hardware like GPUs or specialized accelerators.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03030" y="6790279"/>
            <a:ext cx="3520947" cy="1916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Speed: Real-time processing requires the system to analyze video frames and detect objects at a high frame rate, typically 30 frames per second or higher.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03030" y="3674924"/>
            <a:ext cx="3520947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pc="-72" strike="noStrike" u="none">
                <a:solidFill>
                  <a:srgbClr val="0C306D"/>
                </a:solidFill>
                <a:latin typeface="Tabarra Sans Bold"/>
              </a:rPr>
              <a:t> 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38353" y="6265078"/>
            <a:ext cx="352463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pc="-72" strike="noStrike" u="none">
                <a:solidFill>
                  <a:srgbClr val="0C306D"/>
                </a:solidFill>
                <a:latin typeface="Tabarra Sans Bold"/>
              </a:rPr>
              <a:t> 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03030" y="6265078"/>
            <a:ext cx="3524633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2400" spc="-72" strike="noStrike" u="none">
                <a:solidFill>
                  <a:srgbClr val="0C306D"/>
                </a:solidFill>
                <a:latin typeface="Tabarra Sans Bold"/>
              </a:rPr>
              <a:t> 02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9503030" y="6039540"/>
            <a:ext cx="352225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3738353" y="6039540"/>
            <a:ext cx="352225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503030" y="3452570"/>
            <a:ext cx="775114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2386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6891532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2750678" y="6150236"/>
            <a:ext cx="4512308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9248775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104750" y="2213818"/>
            <a:ext cx="6799536" cy="2725863"/>
            <a:chOff x="0" y="0"/>
            <a:chExt cx="2000763" cy="8020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00763" cy="802085"/>
            </a:xfrm>
            <a:custGeom>
              <a:avLst/>
              <a:gdLst/>
              <a:ahLst/>
              <a:cxnLst/>
              <a:rect r="r" b="b" t="t" l="l"/>
              <a:pathLst>
                <a:path h="802085" w="2000763">
                  <a:moveTo>
                    <a:pt x="26188" y="0"/>
                  </a:moveTo>
                  <a:lnTo>
                    <a:pt x="1974576" y="0"/>
                  </a:lnTo>
                  <a:cubicBezTo>
                    <a:pt x="1989039" y="0"/>
                    <a:pt x="2000763" y="11725"/>
                    <a:pt x="2000763" y="26188"/>
                  </a:cubicBezTo>
                  <a:lnTo>
                    <a:pt x="2000763" y="775897"/>
                  </a:lnTo>
                  <a:cubicBezTo>
                    <a:pt x="2000763" y="782843"/>
                    <a:pt x="1998004" y="789504"/>
                    <a:pt x="1993093" y="794415"/>
                  </a:cubicBezTo>
                  <a:cubicBezTo>
                    <a:pt x="1988182" y="799326"/>
                    <a:pt x="1981521" y="802085"/>
                    <a:pt x="1974576" y="802085"/>
                  </a:cubicBezTo>
                  <a:lnTo>
                    <a:pt x="26188" y="802085"/>
                  </a:lnTo>
                  <a:cubicBezTo>
                    <a:pt x="19242" y="802085"/>
                    <a:pt x="12581" y="799326"/>
                    <a:pt x="7670" y="794415"/>
                  </a:cubicBezTo>
                  <a:cubicBezTo>
                    <a:pt x="2759" y="789504"/>
                    <a:pt x="0" y="782843"/>
                    <a:pt x="0" y="775897"/>
                  </a:cubicBezTo>
                  <a:lnTo>
                    <a:pt x="0" y="26188"/>
                  </a:lnTo>
                  <a:cubicBezTo>
                    <a:pt x="0" y="19242"/>
                    <a:pt x="2759" y="12581"/>
                    <a:pt x="7670" y="7670"/>
                  </a:cubicBezTo>
                  <a:cubicBezTo>
                    <a:pt x="12581" y="2759"/>
                    <a:pt x="19242" y="0"/>
                    <a:pt x="26188" y="0"/>
                  </a:cubicBezTo>
                  <a:close/>
                </a:path>
              </a:pathLst>
            </a:custGeom>
            <a:blipFill>
              <a:blip r:embed="rId2"/>
              <a:stretch>
                <a:fillRect l="-2824" t="0" r="-2824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9850" y="904875"/>
            <a:ext cx="11890828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OUR OBJECTIVES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90279"/>
            <a:ext cx="4512308" cy="12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Created a user-friendly interface for visualizing the real-time video feed and detected objects, enabling easy interaction and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7846" y="6790279"/>
            <a:ext cx="4512308" cy="160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Enhance the efficiency and accuracy of the system by exploring optimization techniques, model customization, and hardware acceleration strategies.</a:t>
            </a:r>
          </a:p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743179" y="6790279"/>
            <a:ext cx="4512308" cy="97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3"/>
              </a:lnSpc>
              <a:spcBef>
                <a:spcPct val="0"/>
              </a:spcBef>
            </a:pPr>
            <a:r>
              <a:rPr lang="en-US" sz="1802">
                <a:solidFill>
                  <a:srgbClr val="0C306D"/>
                </a:solidFill>
                <a:latin typeface="Tabarra Sans"/>
              </a:rPr>
              <a:t>Evaluate the system's performance against established benchmarks and identify areas for further improvement.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471975"/>
            <a:ext cx="4512308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 spc="-83">
                <a:solidFill>
                  <a:srgbClr val="0C306D"/>
                </a:solidFill>
                <a:latin typeface="Tabarra Sans Bold"/>
              </a:rPr>
              <a:t>GOALS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2386" y="5159114"/>
            <a:ext cx="225615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1532" y="5159114"/>
            <a:ext cx="225615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46864" y="5159114"/>
            <a:ext cx="2256154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80"/>
              </a:lnSpc>
            </a:pPr>
            <a:r>
              <a:rPr lang="en-US" sz="4200" spc="-126">
                <a:solidFill>
                  <a:srgbClr val="0C306D"/>
                </a:solidFill>
                <a:latin typeface="Tabarra Sans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48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943338"/>
            <a:ext cx="16230600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1034" y="2577374"/>
            <a:ext cx="3051066" cy="3521143"/>
            <a:chOff x="0" y="0"/>
            <a:chExt cx="4068088" cy="46948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5629" t="0" r="25629" b="0"/>
            <a:stretch>
              <a:fillRect/>
            </a:stretch>
          </p:blipFill>
          <p:spPr>
            <a:xfrm flipH="false" flipV="false">
              <a:off x="0" y="0"/>
              <a:ext cx="4068088" cy="469485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7610801" y="2577374"/>
            <a:ext cx="3051066" cy="3521143"/>
            <a:chOff x="0" y="0"/>
            <a:chExt cx="4068088" cy="469485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3" t="0" r="3" b="0"/>
            <a:stretch>
              <a:fillRect/>
            </a:stretch>
          </p:blipFill>
          <p:spPr>
            <a:xfrm flipH="false" flipV="false">
              <a:off x="0" y="0"/>
              <a:ext cx="4068088" cy="4694857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909518" y="2577374"/>
            <a:ext cx="3051066" cy="3521143"/>
            <a:chOff x="0" y="0"/>
            <a:chExt cx="4068088" cy="4694857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15166" t="0" r="15166" b="0"/>
            <a:stretch>
              <a:fillRect/>
            </a:stretch>
          </p:blipFill>
          <p:spPr>
            <a:xfrm flipH="false" flipV="false">
              <a:off x="0" y="0"/>
              <a:ext cx="4068088" cy="4694857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4208234" y="2577374"/>
            <a:ext cx="3257558" cy="3521143"/>
            <a:chOff x="0" y="0"/>
            <a:chExt cx="4343410" cy="469485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25021" t="0" r="25021" b="0"/>
            <a:stretch>
              <a:fillRect/>
            </a:stretch>
          </p:blipFill>
          <p:spPr>
            <a:xfrm flipH="false" flipV="false">
              <a:off x="0" y="0"/>
              <a:ext cx="4343410" cy="4694857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4315918" y="2577374"/>
            <a:ext cx="3051066" cy="3521143"/>
            <a:chOff x="0" y="0"/>
            <a:chExt cx="4068088" cy="469485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/>
            <a:srcRect l="27391" t="0" r="27391" b="0"/>
            <a:stretch>
              <a:fillRect/>
            </a:stretch>
          </p:blipFill>
          <p:spPr>
            <a:xfrm flipH="false" flipV="false">
              <a:off x="0" y="0"/>
              <a:ext cx="4068088" cy="4694857"/>
            </a:xfrm>
            <a:prstGeom prst="rect">
              <a:avLst/>
            </a:prstGeom>
          </p:spPr>
        </p:pic>
      </p:grpSp>
      <p:sp>
        <p:nvSpPr>
          <p:cNvPr name="AutoShape 13" id="13"/>
          <p:cNvSpPr/>
          <p:nvPr/>
        </p:nvSpPr>
        <p:spPr>
          <a:xfrm>
            <a:off x="1021034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7610801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909518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4208234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4315918" y="6391896"/>
            <a:ext cx="3051066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84664" y="650149"/>
            <a:ext cx="12216207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F7FDF2"/>
                </a:solidFill>
                <a:latin typeface="Tabarra Sans Heavy"/>
              </a:rPr>
              <a:t>TECHNOLOGIES USED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1034" y="6647175"/>
            <a:ext cx="30510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TENSORFLOW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10801" y="6647175"/>
            <a:ext cx="30510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TORCHVISION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09518" y="6647175"/>
            <a:ext cx="30510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PIL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08234" y="6647175"/>
            <a:ext cx="30510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YOLOv5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15918" y="6647175"/>
            <a:ext cx="3051066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5"/>
              </a:lnSpc>
            </a:pPr>
            <a:r>
              <a:rPr lang="en-US" sz="2500" spc="-75">
                <a:solidFill>
                  <a:srgbClr val="F7FDF2"/>
                </a:solidFill>
                <a:latin typeface="Tabarra Sans Bold"/>
              </a:rPr>
              <a:t>PyTorch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1034" y="7155120"/>
            <a:ext cx="3051066" cy="25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TensorFlow: TensorFlow is an open-source machine learning framework developed by Google. It provides</a:t>
            </a:r>
            <a:r>
              <a:rPr lang="en-US" sz="1602">
                <a:solidFill>
                  <a:srgbClr val="F7FDF2"/>
                </a:solidFill>
                <a:latin typeface="Tabarra Sans"/>
              </a:rPr>
              <a:t> developers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ML at the cutting edge and developers to easily build and deploy ML-enabled applications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610801" y="7155120"/>
            <a:ext cx="3051066" cy="25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Torchvision: a library that provides access to popular datasets, model architectures and image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transformations for computer vision. It is used here to load the pre-trained model and perform image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0909518" y="7155120"/>
            <a:ext cx="3051066" cy="168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PIL (Python Imaging Library): A library used to open, process and save various image file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formats. It is used here to load images from the file system.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4208234" y="7155120"/>
            <a:ext cx="3051066" cy="25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YOLOv5:  is a state-of-the-art object detection model known for its speed and accuracy. It is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designed to be easy to use and customize, making it suitable for a wide range of applications.-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4315918" y="7155120"/>
            <a:ext cx="3051066" cy="278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PyTorch: PyTorch is an open-source machine learning library for Python based on Torch for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applications such as natural language processing. It was primarily developed by Facebook's AI research</a:t>
            </a:r>
          </a:p>
          <a:p>
            <a:pPr algn="l">
              <a:lnSpc>
                <a:spcPts val="2243"/>
              </a:lnSpc>
            </a:pPr>
            <a:r>
              <a:rPr lang="en-US" sz="1602">
                <a:solidFill>
                  <a:srgbClr val="F7FDF2"/>
                </a:solidFill>
                <a:latin typeface="Tabarra Sans"/>
              </a:rPr>
              <a:t>lab.</a:t>
            </a:r>
          </a:p>
          <a:p>
            <a:pPr algn="l" marL="0" indent="0" lvl="0">
              <a:lnSpc>
                <a:spcPts val="22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D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32386" y="9718352"/>
            <a:ext cx="16230600" cy="0"/>
          </a:xfrm>
          <a:prstGeom prst="line">
            <a:avLst/>
          </a:prstGeom>
          <a:ln cap="flat" w="19050">
            <a:solidFill>
              <a:srgbClr val="21488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7259300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00"/>
              </a:lnSpc>
              <a:spcBef>
                <a:spcPct val="0"/>
              </a:spcBef>
            </a:pPr>
            <a:r>
              <a:rPr lang="en-US" sz="8000">
                <a:solidFill>
                  <a:srgbClr val="21488A"/>
                </a:solidFill>
                <a:latin typeface="Tabarra Sans Heavy"/>
              </a:rPr>
              <a:t>HARDWARE REQUIREMENTS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738353" y="3338488"/>
            <a:ext cx="3524633" cy="3911810"/>
            <a:chOff x="0" y="0"/>
            <a:chExt cx="4699511" cy="521574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9928" t="0" r="19928" b="0"/>
            <a:stretch>
              <a:fillRect/>
            </a:stretch>
          </p:blipFill>
          <p:spPr>
            <a:xfrm flipH="false" flipV="false">
              <a:off x="0" y="0"/>
              <a:ext cx="4699511" cy="5215746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501802" y="3338488"/>
            <a:ext cx="3524633" cy="3911810"/>
            <a:chOff x="0" y="0"/>
            <a:chExt cx="4699511" cy="521574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9984" t="0" r="19984" b="0"/>
            <a:stretch>
              <a:fillRect/>
            </a:stretch>
          </p:blipFill>
          <p:spPr>
            <a:xfrm flipH="false" flipV="false">
              <a:off x="0" y="0"/>
              <a:ext cx="4699511" cy="521574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5265251" y="3338488"/>
            <a:ext cx="3524633" cy="3911810"/>
            <a:chOff x="0" y="0"/>
            <a:chExt cx="4699511" cy="521574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19984" t="0" r="19984" b="0"/>
            <a:stretch>
              <a:fillRect/>
            </a:stretch>
          </p:blipFill>
          <p:spPr>
            <a:xfrm flipH="false" flipV="false">
              <a:off x="0" y="0"/>
              <a:ext cx="4699511" cy="5215746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028700" y="3338488"/>
            <a:ext cx="3524633" cy="3911810"/>
            <a:chOff x="0" y="0"/>
            <a:chExt cx="4699511" cy="5215746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/>
            <a:srcRect l="16211" t="0" r="16211" b="0"/>
            <a:stretch>
              <a:fillRect/>
            </a:stretch>
          </p:blipFill>
          <p:spPr>
            <a:xfrm flipH="false" flipV="false">
              <a:off x="0" y="0"/>
              <a:ext cx="4699511" cy="5215746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1028700" y="7745598"/>
            <a:ext cx="3522529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04"/>
              </a:lnSpc>
            </a:pPr>
            <a:r>
              <a:rPr lang="en-US" sz="1587" spc="-47">
                <a:solidFill>
                  <a:srgbClr val="0C306D"/>
                </a:solidFill>
                <a:latin typeface="Tabarra Sans Bold"/>
              </a:rPr>
              <a:t>Processing unit (CPU/GPU) - CPU For systems with limited computing power or where real-time </a:t>
            </a:r>
            <a:r>
              <a:rPr lang="en-US" sz="1587" spc="-47">
                <a:solidFill>
                  <a:srgbClr val="0C306D"/>
                </a:solidFill>
                <a:latin typeface="Tabarra Sans Bold"/>
              </a:rPr>
              <a:t>performance is not critical, a modern multi-core processor ( e.g. .Intel Core i5/i7 or AMD Ryzen</a:t>
            </a:r>
          </a:p>
          <a:p>
            <a:pPr algn="l">
              <a:lnSpc>
                <a:spcPts val="1904"/>
              </a:lnSpc>
            </a:pPr>
            <a:r>
              <a:rPr lang="en-US" sz="1587" spc="-47">
                <a:solidFill>
                  <a:srgbClr val="0C306D"/>
                </a:solidFill>
                <a:latin typeface="Tabarra Sans Bold"/>
              </a:rPr>
              <a:t>5/7) may be sufficient</a:t>
            </a:r>
          </a:p>
          <a:p>
            <a:pPr algn="l" marL="0" indent="0" lvl="0">
              <a:lnSpc>
                <a:spcPts val="1904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1028700" y="7564623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5265251" y="7564623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9501802" y="7564623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3738353" y="7564623"/>
            <a:ext cx="3522529" cy="0"/>
          </a:xfrm>
          <a:prstGeom prst="line">
            <a:avLst/>
          </a:prstGeom>
          <a:ln cap="flat" w="19050">
            <a:solidFill>
              <a:srgbClr val="73E49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5276362" y="7778174"/>
            <a:ext cx="3513522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9"/>
              </a:lnSpc>
            </a:pPr>
            <a:r>
              <a:rPr lang="en-US" sz="1491" spc="-44">
                <a:solidFill>
                  <a:srgbClr val="0C306D"/>
                </a:solidFill>
                <a:latin typeface="Tabarra Sans Bold"/>
              </a:rPr>
              <a:t>A dedicated GPU is recommended for real-time object detection, especially for highresolution </a:t>
            </a:r>
            <a:r>
              <a:rPr lang="en-US" sz="1491" spc="-44">
                <a:solidFill>
                  <a:srgbClr val="0C306D"/>
                </a:solidFill>
                <a:latin typeface="Tabarra Sans Bold"/>
              </a:rPr>
              <a:t>video streams or complex models. NVIDIA GPUs, such as the GeForce GTX 1080 Ti or higher, are often used because of their CUDA cores,</a:t>
            </a:r>
          </a:p>
          <a:p>
            <a:pPr algn="l" marL="0" indent="0" lvl="0">
              <a:lnSpc>
                <a:spcPts val="178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501802" y="7745598"/>
            <a:ext cx="3740614" cy="149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 spc="-42">
                <a:solidFill>
                  <a:srgbClr val="0C306D"/>
                </a:solidFill>
                <a:latin typeface="Tabarra Sans Bold"/>
              </a:rPr>
              <a:t>Hard Disk Space: The amount of storage space required also depends on the size and number of v</a:t>
            </a:r>
            <a:r>
              <a:rPr lang="en-US" sz="1420" spc="-42">
                <a:solidFill>
                  <a:srgbClr val="0C306D"/>
                </a:solidFill>
                <a:latin typeface="Tabarra Sans Bold"/>
              </a:rPr>
              <a:t>ideo streams to be processed. At least 1 TB is recommended, and more is better, especially for long-term storage and analysis.</a:t>
            </a:r>
          </a:p>
          <a:p>
            <a:pPr algn="l" marL="0" indent="0" lvl="0">
              <a:lnSpc>
                <a:spcPts val="170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738353" y="7768649"/>
            <a:ext cx="3628938" cy="1707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4"/>
              </a:lnSpc>
            </a:pPr>
            <a:r>
              <a:rPr lang="en-US" sz="1420" spc="-42">
                <a:solidFill>
                  <a:srgbClr val="0C306D"/>
                </a:solidFill>
                <a:latin typeface="Tabarra Sans Bold"/>
              </a:rPr>
              <a:t>Network- Live processing requires a stable and fast internet connection, especially if the video </a:t>
            </a:r>
            <a:r>
              <a:rPr lang="en-US" sz="1420" spc="-42">
                <a:solidFill>
                  <a:srgbClr val="0C306D"/>
                </a:solidFill>
                <a:latin typeface="Tabarra Sans Bold"/>
              </a:rPr>
              <a:t>stream is broadcast over the network. Gigabit Ethernet is recommended for wired connections, while Wi-Fi 5 (802.11ac) or later is suitable for wireless connections.</a:t>
            </a:r>
          </a:p>
          <a:p>
            <a:pPr algn="l" marL="0" indent="0" lvl="0">
              <a:lnSpc>
                <a:spcPts val="170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DAGF9NeSPhs</dc:identifier>
  <dcterms:modified xsi:type="dcterms:W3CDTF">2011-08-01T06:04:30Z</dcterms:modified>
  <cp:revision>1</cp:revision>
  <dc:title>Marketing Plan.</dc:title>
</cp:coreProperties>
</file>